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3" r:id="rId9"/>
    <p:sldId id="262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4/23/2020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4/23/2020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4/23/2020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4/23/2020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4/23/2020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4/23/2020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4/23/2020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4/23/2020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4/23/2020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4/23/2020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4/23/2020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4/23/2020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4BF87-F631-4882-BDA1-33DAE1E139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Rain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311B9BF-4B3B-43FB-9E8F-147703FB5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133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6A4E5-D50B-44FC-8E39-814464051F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Solution:</a:t>
            </a:r>
            <a:r>
              <a:rPr lang="zh-TW" altLang="en-US" dirty="0"/>
              <a:t>暴力法</a:t>
            </a:r>
            <a:r>
              <a:rPr lang="en-US" altLang="zh-TW" dirty="0"/>
              <a:t>O(VE)+find boundary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851774A-3569-40FB-96BE-1D64DE567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找出</a:t>
            </a:r>
            <a:r>
              <a:rPr lang="en-US" altLang="zh-TW" sz="4000" dirty="0"/>
              <a:t>boundary???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11367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54BC0-0F2B-4E46-A2C6-E135C46E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72E070-07EB-4CD3-B267-A4BAF2E6B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找出所有</a:t>
            </a:r>
            <a:r>
              <a:rPr lang="en-US" altLang="zh-TW" dirty="0"/>
              <a:t>non-boundary</a:t>
            </a:r>
            <a:r>
              <a:rPr lang="zh-TW" altLang="en-US" dirty="0"/>
              <a:t> </a:t>
            </a:r>
            <a:r>
              <a:rPr lang="en-US" altLang="zh-TW" dirty="0"/>
              <a:t>node</a:t>
            </a:r>
            <a:r>
              <a:rPr lang="zh-TW" altLang="en-US" dirty="0"/>
              <a:t>。 </a:t>
            </a:r>
            <a:r>
              <a:rPr lang="zh-TW" altLang="en-US" dirty="0">
                <a:solidFill>
                  <a:srgbClr val="7030A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＊</a:t>
            </a:r>
            <a:r>
              <a:rPr lang="en-US" altLang="zh-TW" dirty="0">
                <a:solidFill>
                  <a:srgbClr val="7030A0"/>
                </a:solidFill>
              </a:rPr>
              <a:t>O(?)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先對所有</a:t>
            </a:r>
            <a:r>
              <a:rPr lang="en-US" altLang="zh-TW" dirty="0"/>
              <a:t>non-boundary node</a:t>
            </a:r>
            <a:r>
              <a:rPr lang="zh-TW" altLang="en-US" dirty="0"/>
              <a:t>進行一次</a:t>
            </a:r>
            <a:r>
              <a:rPr lang="en-US" altLang="zh-TW" dirty="0"/>
              <a:t>sorting</a:t>
            </a:r>
            <a:r>
              <a:rPr lang="zh-TW" altLang="en-US" dirty="0"/>
              <a:t>。 </a:t>
            </a:r>
            <a:r>
              <a:rPr lang="en-US" altLang="zh-TW" dirty="0">
                <a:solidFill>
                  <a:srgbClr val="00B0F0"/>
                </a:solidFill>
              </a:rPr>
              <a:t>O(V</a:t>
            </a:r>
            <a:r>
              <a:rPr lang="en-US" altLang="zh-TW" baseline="30000" dirty="0">
                <a:solidFill>
                  <a:srgbClr val="00B0F0"/>
                </a:solidFill>
              </a:rPr>
              <a:t>*</a:t>
            </a:r>
            <a:r>
              <a:rPr lang="en-US" altLang="zh-TW" dirty="0" err="1">
                <a:solidFill>
                  <a:srgbClr val="00B0F0"/>
                </a:solidFill>
              </a:rPr>
              <a:t>lgV</a:t>
            </a:r>
            <a:r>
              <a:rPr lang="en-US" altLang="zh-TW" baseline="30000" dirty="0">
                <a:solidFill>
                  <a:srgbClr val="00B0F0"/>
                </a:solidFill>
              </a:rPr>
              <a:t>*</a:t>
            </a:r>
            <a:r>
              <a:rPr lang="en-US" altLang="zh-TW" dirty="0">
                <a:solidFill>
                  <a:srgbClr val="00B0F0"/>
                </a:solidFill>
              </a:rPr>
              <a:t>)</a:t>
            </a:r>
          </a:p>
          <a:p>
            <a:r>
              <a:rPr lang="en-US" altLang="zh-TW" dirty="0"/>
              <a:t>3.</a:t>
            </a:r>
            <a:r>
              <a:rPr lang="zh-TW" altLang="en-US" dirty="0"/>
              <a:t>由大到小對所有</a:t>
            </a:r>
            <a:r>
              <a:rPr lang="en-US" altLang="zh-TW" dirty="0"/>
              <a:t>node(v</a:t>
            </a:r>
            <a:r>
              <a:rPr lang="en-US" altLang="zh-TW" baseline="-25000" dirty="0"/>
              <a:t>i</a:t>
            </a:r>
            <a:r>
              <a:rPr lang="en-US" altLang="zh-TW" dirty="0"/>
              <a:t>)</a:t>
            </a:r>
            <a:r>
              <a:rPr lang="zh-TW" altLang="en-US" dirty="0"/>
              <a:t>做以下動作</a:t>
            </a:r>
            <a:r>
              <a:rPr lang="en-US" altLang="zh-TW" dirty="0"/>
              <a:t>: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zh-TW" altLang="en-US" dirty="0">
                <a:sym typeface="Wingdings" panose="05000000000000000000" pitchFamily="2" charset="2"/>
              </a:rPr>
              <a:t>概念</a:t>
            </a:r>
            <a:r>
              <a:rPr lang="en-US" altLang="zh-TW" dirty="0">
                <a:sym typeface="Wingdings" panose="05000000000000000000" pitchFamily="2" charset="2"/>
              </a:rPr>
              <a:t>:</a:t>
            </a:r>
            <a:r>
              <a:rPr lang="zh-TW" altLang="en-US" dirty="0">
                <a:sym typeface="Wingdings" panose="05000000000000000000" pitchFamily="2" charset="2"/>
              </a:rPr>
              <a:t>尋找以</a:t>
            </a:r>
            <a:r>
              <a:rPr lang="en-US" altLang="zh-TW" dirty="0">
                <a:sym typeface="Wingdings" panose="05000000000000000000" pitchFamily="2" charset="2"/>
              </a:rPr>
              <a:t>v</a:t>
            </a:r>
            <a:r>
              <a:rPr lang="en-US" altLang="zh-TW" baseline="-25000" dirty="0">
                <a:sym typeface="Wingdings" panose="05000000000000000000" pitchFamily="2" charset="2"/>
              </a:rPr>
              <a:t>i</a:t>
            </a:r>
            <a:r>
              <a:rPr lang="zh-TW" altLang="en-US" dirty="0">
                <a:sym typeface="Wingdings" panose="05000000000000000000" pitchFamily="2" charset="2"/>
              </a:rPr>
              <a:t>為中心點的湖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</a:p>
          <a:p>
            <a:pPr marL="274320" lvl="1" indent="0">
              <a:buNone/>
            </a:pPr>
            <a:r>
              <a:rPr lang="en-US" altLang="zh-TW" dirty="0"/>
              <a:t>(a)</a:t>
            </a:r>
            <a:r>
              <a:rPr lang="zh-TW" altLang="en-US" dirty="0"/>
              <a:t>如果</a:t>
            </a:r>
            <a:r>
              <a:rPr lang="en-US" altLang="zh-TW" dirty="0"/>
              <a:t>v</a:t>
            </a:r>
            <a:r>
              <a:rPr lang="en-US" altLang="zh-TW" baseline="-25000" dirty="0"/>
              <a:t>i</a:t>
            </a:r>
            <a:r>
              <a:rPr lang="zh-TW" altLang="en-US" dirty="0"/>
              <a:t>已被包含在一個湖中則跳過此點，直接對下一個</a:t>
            </a:r>
            <a:r>
              <a:rPr lang="en-US" altLang="zh-TW" dirty="0"/>
              <a:t>v</a:t>
            </a:r>
            <a:r>
              <a:rPr lang="en-US" altLang="zh-TW" baseline="-25000" dirty="0"/>
              <a:t>i</a:t>
            </a:r>
            <a:r>
              <a:rPr lang="zh-TW" altLang="en-US" dirty="0"/>
              <a:t>進行</a:t>
            </a:r>
            <a:r>
              <a:rPr lang="en-US" altLang="zh-TW" dirty="0"/>
              <a:t>3.</a:t>
            </a:r>
            <a:r>
              <a:rPr lang="zh-TW" altLang="en-US" dirty="0"/>
              <a:t>。</a:t>
            </a:r>
            <a:endParaRPr lang="en-US" altLang="zh-TW" dirty="0"/>
          </a:p>
          <a:p>
            <a:pPr marL="274320" lvl="1" indent="0">
              <a:buNone/>
            </a:pPr>
            <a:r>
              <a:rPr lang="en-US" altLang="zh-TW" dirty="0"/>
              <a:t>(b)</a:t>
            </a:r>
            <a:r>
              <a:rPr lang="zh-TW" altLang="en-US" dirty="0"/>
              <a:t>首先建一個包含</a:t>
            </a:r>
            <a:r>
              <a:rPr lang="en-US" altLang="zh-TW" dirty="0"/>
              <a:t>v</a:t>
            </a:r>
            <a:r>
              <a:rPr lang="en-US" altLang="zh-TW" baseline="-25000" dirty="0"/>
              <a:t>i</a:t>
            </a:r>
            <a:r>
              <a:rPr lang="zh-TW" altLang="en-US" dirty="0"/>
              <a:t>的</a:t>
            </a:r>
            <a:r>
              <a:rPr lang="en-US" altLang="zh-TW" dirty="0"/>
              <a:t>disjoint set </a:t>
            </a:r>
            <a:r>
              <a:rPr lang="en-US" altLang="zh-TW" i="1" dirty="0" err="1"/>
              <a:t>present_Lake</a:t>
            </a:r>
            <a:r>
              <a:rPr lang="en-US" altLang="zh-TW" dirty="0"/>
              <a:t>:{v</a:t>
            </a:r>
            <a:r>
              <a:rPr lang="en-US" altLang="zh-TW" baseline="-25000" dirty="0"/>
              <a:t>i</a:t>
            </a:r>
            <a:r>
              <a:rPr lang="en-US" altLang="zh-TW" dirty="0"/>
              <a:t>}</a:t>
            </a:r>
          </a:p>
          <a:p>
            <a:pPr marL="274320" lvl="1" indent="0">
              <a:buNone/>
            </a:pPr>
            <a:r>
              <a:rPr lang="en-US" altLang="zh-TW" dirty="0"/>
              <a:t>(d)</a:t>
            </a:r>
            <a:r>
              <a:rPr lang="zh-TW" altLang="en-US" dirty="0"/>
              <a:t>對所有</a:t>
            </a:r>
            <a:r>
              <a:rPr lang="en-US" altLang="zh-TW" dirty="0"/>
              <a:t>v</a:t>
            </a:r>
            <a:r>
              <a:rPr lang="en-US" altLang="zh-TW" baseline="-25000" dirty="0"/>
              <a:t>i</a:t>
            </a:r>
            <a:r>
              <a:rPr lang="zh-TW" altLang="en-US" dirty="0"/>
              <a:t>的相鄰</a:t>
            </a:r>
            <a:r>
              <a:rPr lang="en-US" altLang="zh-TW" dirty="0"/>
              <a:t>node(</a:t>
            </a:r>
            <a:r>
              <a:rPr lang="en-US" altLang="zh-TW" dirty="0" err="1"/>
              <a:t>u</a:t>
            </a:r>
            <a:r>
              <a:rPr lang="en-US" altLang="zh-TW" baseline="-25000" dirty="0" err="1"/>
              <a:t>j</a:t>
            </a:r>
            <a:r>
              <a:rPr lang="en-US" altLang="zh-TW" dirty="0"/>
              <a:t>)</a:t>
            </a:r>
            <a:r>
              <a:rPr lang="zh-TW" altLang="en-US" dirty="0"/>
              <a:t>做以下動作</a:t>
            </a:r>
            <a:r>
              <a:rPr lang="en-US" altLang="zh-TW" dirty="0"/>
              <a:t>:</a:t>
            </a:r>
          </a:p>
          <a:p>
            <a:pPr marL="274320" lvl="1" indent="0">
              <a:buNone/>
            </a:pPr>
            <a:r>
              <a:rPr lang="en-US" altLang="zh-TW" dirty="0"/>
              <a:t>	if </a:t>
            </a:r>
            <a:r>
              <a:rPr lang="en-US" altLang="zh-TW" dirty="0" err="1"/>
              <a:t>v</a:t>
            </a:r>
            <a:r>
              <a:rPr lang="en-US" altLang="zh-TW" baseline="-25000" dirty="0" err="1"/>
              <a:t>i</a:t>
            </a:r>
            <a:r>
              <a:rPr lang="en-US" altLang="zh-TW" dirty="0" err="1"/>
              <a:t>.height</a:t>
            </a:r>
            <a:r>
              <a:rPr lang="en-US" altLang="zh-TW" dirty="0"/>
              <a:t> &gt;=</a:t>
            </a:r>
            <a:r>
              <a:rPr lang="en-US" altLang="zh-TW" dirty="0" err="1"/>
              <a:t>u</a:t>
            </a:r>
            <a:r>
              <a:rPr lang="en-US" altLang="zh-TW" baseline="-25000" dirty="0" err="1"/>
              <a:t>j</a:t>
            </a:r>
            <a:r>
              <a:rPr lang="en-US" altLang="zh-TW" dirty="0" err="1"/>
              <a:t>.height</a:t>
            </a:r>
            <a:r>
              <a:rPr lang="en-US" altLang="zh-TW" dirty="0"/>
              <a:t>, then union(</a:t>
            </a:r>
            <a:r>
              <a:rPr lang="en-US" altLang="zh-TW" dirty="0" err="1"/>
              <a:t>v</a:t>
            </a:r>
            <a:r>
              <a:rPr lang="en-US" altLang="zh-TW" baseline="-25000" dirty="0" err="1"/>
              <a:t>i</a:t>
            </a:r>
            <a:r>
              <a:rPr lang="en-US" altLang="zh-TW" dirty="0" err="1"/>
              <a:t>,u</a:t>
            </a:r>
            <a:r>
              <a:rPr lang="en-US" altLang="zh-TW" baseline="-25000" dirty="0" err="1"/>
              <a:t>j</a:t>
            </a:r>
            <a:r>
              <a:rPr lang="en-US" altLang="zh-TW" dirty="0"/>
              <a:t>)(</a:t>
            </a:r>
            <a:r>
              <a:rPr lang="zh-TW" altLang="en-US" dirty="0"/>
              <a:t>如果</a:t>
            </a:r>
            <a:r>
              <a:rPr lang="en-US" altLang="zh-TW" dirty="0" err="1"/>
              <a:t>u</a:t>
            </a:r>
            <a:r>
              <a:rPr lang="en-US" altLang="zh-TW" baseline="-25000" dirty="0" err="1"/>
              <a:t>j</a:t>
            </a:r>
            <a:r>
              <a:rPr lang="zh-TW" altLang="en-US" dirty="0"/>
              <a:t>為</a:t>
            </a:r>
            <a:r>
              <a:rPr lang="en-US" altLang="zh-TW" dirty="0"/>
              <a:t>boundary node</a:t>
            </a:r>
            <a:r>
              <a:rPr lang="zh-TW" altLang="en-US" dirty="0"/>
              <a:t>，直接退出，因為</a:t>
            </a:r>
            <a:r>
              <a:rPr lang="en-US" altLang="zh-TW" dirty="0"/>
              <a:t>	boundary</a:t>
            </a:r>
            <a:r>
              <a:rPr lang="zh-TW" altLang="en-US" dirty="0"/>
              <a:t>不可能在湖中</a:t>
            </a:r>
            <a:r>
              <a:rPr lang="en-US" altLang="zh-TW" dirty="0"/>
              <a:t>)</a:t>
            </a:r>
          </a:p>
          <a:p>
            <a:pPr marL="274320" lvl="1" indent="0">
              <a:buNone/>
            </a:pPr>
            <a:r>
              <a:rPr lang="en-US" altLang="zh-TW" dirty="0"/>
              <a:t>	if </a:t>
            </a:r>
            <a:r>
              <a:rPr lang="en-US" altLang="zh-TW" dirty="0" err="1"/>
              <a:t>v</a:t>
            </a:r>
            <a:r>
              <a:rPr lang="en-US" altLang="zh-TW" baseline="-25000" dirty="0" err="1"/>
              <a:t>i</a:t>
            </a:r>
            <a:r>
              <a:rPr lang="en-US" altLang="zh-TW" dirty="0" err="1"/>
              <a:t>.height</a:t>
            </a:r>
            <a:r>
              <a:rPr lang="en-US" altLang="zh-TW" dirty="0"/>
              <a:t> &lt;</a:t>
            </a:r>
            <a:r>
              <a:rPr lang="en-US" altLang="zh-TW" dirty="0" err="1"/>
              <a:t>u</a:t>
            </a:r>
            <a:r>
              <a:rPr lang="en-US" altLang="zh-TW" baseline="-25000" dirty="0" err="1"/>
              <a:t>j</a:t>
            </a:r>
            <a:r>
              <a:rPr lang="en-US" altLang="zh-TW" dirty="0" err="1"/>
              <a:t>.height</a:t>
            </a:r>
            <a:r>
              <a:rPr lang="en-US" altLang="zh-TW" dirty="0"/>
              <a:t>, record the local min </a:t>
            </a:r>
            <a:r>
              <a:rPr lang="en-US" altLang="zh-TW" dirty="0" err="1"/>
              <a:t>u</a:t>
            </a:r>
            <a:r>
              <a:rPr lang="en-US" altLang="zh-TW" baseline="-25000" dirty="0" err="1"/>
              <a:t>j</a:t>
            </a:r>
            <a:r>
              <a:rPr lang="en-US" altLang="zh-TW" dirty="0" err="1"/>
              <a:t>.height</a:t>
            </a:r>
            <a:r>
              <a:rPr lang="en-US" altLang="zh-TW" dirty="0"/>
              <a:t>.</a:t>
            </a:r>
          </a:p>
          <a:p>
            <a:pPr marL="274320" lvl="1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對新的</a:t>
            </a:r>
            <a:r>
              <a:rPr lang="en-US" altLang="zh-TW" dirty="0"/>
              <a:t>disjoint</a:t>
            </a:r>
            <a:r>
              <a:rPr lang="zh-TW" altLang="en-US" dirty="0"/>
              <a:t> </a:t>
            </a:r>
            <a:r>
              <a:rPr lang="en-US" altLang="zh-TW" dirty="0"/>
              <a:t>set</a:t>
            </a:r>
            <a:r>
              <a:rPr lang="zh-TW" altLang="en-US" dirty="0"/>
              <a:t> </a:t>
            </a:r>
            <a:r>
              <a:rPr lang="en-US" altLang="zh-TW" dirty="0"/>
              <a:t>recursively</a:t>
            </a:r>
            <a:r>
              <a:rPr lang="zh-TW" altLang="en-US" dirty="0"/>
              <a:t>做</a:t>
            </a:r>
            <a:r>
              <a:rPr lang="en-US" altLang="zh-TW" dirty="0"/>
              <a:t>(c)~(d)</a:t>
            </a:r>
            <a:r>
              <a:rPr lang="zh-TW" altLang="en-US" dirty="0"/>
              <a:t>。</a:t>
            </a:r>
            <a:endParaRPr lang="en-US" altLang="zh-TW" dirty="0"/>
          </a:p>
          <a:p>
            <a:pPr marL="274320" lvl="1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直到沒有</a:t>
            </a:r>
            <a:r>
              <a:rPr lang="en-US" altLang="zh-TW" dirty="0"/>
              <a:t>node</a:t>
            </a:r>
            <a:r>
              <a:rPr lang="zh-TW" altLang="en-US" dirty="0"/>
              <a:t>滿足</a:t>
            </a:r>
            <a:r>
              <a:rPr lang="en-US" altLang="zh-TW" dirty="0"/>
              <a:t>(d)</a:t>
            </a:r>
            <a:r>
              <a:rPr lang="zh-TW" altLang="en-US" dirty="0"/>
              <a:t>的</a:t>
            </a:r>
            <a:r>
              <a:rPr lang="en-US" altLang="zh-TW" dirty="0"/>
              <a:t>if</a:t>
            </a:r>
            <a:r>
              <a:rPr lang="zh-TW" altLang="en-US" dirty="0"/>
              <a:t>。</a:t>
            </a:r>
            <a:endParaRPr lang="en-US" altLang="zh-TW" dirty="0"/>
          </a:p>
          <a:p>
            <a:pPr marL="274320" lvl="1" indent="0">
              <a:buNone/>
            </a:pPr>
            <a:r>
              <a:rPr lang="en-US" altLang="zh-TW" dirty="0"/>
              <a:t>(e)The min we recorded in (d) is a dept of a lake. </a:t>
            </a:r>
            <a:r>
              <a:rPr lang="zh-TW" altLang="en-US" dirty="0"/>
              <a:t>將</a:t>
            </a:r>
            <a:r>
              <a:rPr lang="en-US" altLang="zh-TW" dirty="0"/>
              <a:t>disjoint</a:t>
            </a:r>
            <a:r>
              <a:rPr lang="zh-TW" altLang="en-US" dirty="0"/>
              <a:t> </a:t>
            </a:r>
            <a:r>
              <a:rPr lang="en-US" altLang="zh-TW" dirty="0"/>
              <a:t>set </a:t>
            </a:r>
            <a:r>
              <a:rPr lang="en-US" altLang="zh-TW" i="1" dirty="0" err="1"/>
              <a:t>present_Lake</a:t>
            </a:r>
            <a:r>
              <a:rPr lang="en-US" altLang="zh-TW" i="1" dirty="0"/>
              <a:t> </a:t>
            </a:r>
            <a:r>
              <a:rPr lang="zh-TW" altLang="en-US" dirty="0"/>
              <a:t>中的所有</a:t>
            </a:r>
            <a:r>
              <a:rPr lang="en-US" altLang="zh-TW" dirty="0"/>
              <a:t>node mark</a:t>
            </a:r>
            <a:r>
              <a:rPr lang="zh-TW" altLang="en-US" dirty="0"/>
              <a:t>為湖中點。</a:t>
            </a:r>
            <a:r>
              <a:rPr lang="en-US" altLang="zh-TW" dirty="0"/>
              <a:t>(</a:t>
            </a:r>
            <a:r>
              <a:rPr lang="zh-TW" altLang="en-US" dirty="0"/>
              <a:t>為了之後不要重複找</a:t>
            </a:r>
            <a:r>
              <a:rPr lang="en-US" altLang="zh-TW" dirty="0"/>
              <a:t>)</a:t>
            </a:r>
          </a:p>
          <a:p>
            <a:pPr marL="274320" lvl="1" indent="0">
              <a:buNone/>
            </a:pPr>
            <a:r>
              <a:rPr lang="zh-TW" altLang="en-US" dirty="0"/>
              <a:t>*每次最多就是找所有</a:t>
            </a:r>
            <a:r>
              <a:rPr lang="en-US" altLang="zh-TW" dirty="0"/>
              <a:t>edge</a:t>
            </a:r>
            <a:r>
              <a:rPr lang="zh-TW" altLang="en-US" dirty="0"/>
              <a:t> </a:t>
            </a:r>
            <a:r>
              <a:rPr lang="en-US" altLang="zh-TW" dirty="0"/>
              <a:t>O(E)</a:t>
            </a:r>
            <a:r>
              <a:rPr lang="zh-TW" altLang="en-US" dirty="0"/>
              <a:t>。對所有</a:t>
            </a:r>
            <a:r>
              <a:rPr lang="en-US" altLang="zh-TW" dirty="0"/>
              <a:t>non-boundary node</a:t>
            </a:r>
            <a:r>
              <a:rPr lang="zh-TW" altLang="en-US" dirty="0"/>
              <a:t>做</a:t>
            </a:r>
            <a:r>
              <a:rPr lang="en-US" altLang="zh-TW" dirty="0"/>
              <a:t>:V</a:t>
            </a:r>
            <a:r>
              <a:rPr lang="en-US" altLang="zh-TW" baseline="30000" dirty="0"/>
              <a:t>*</a:t>
            </a:r>
            <a:r>
              <a:rPr lang="en-US" altLang="zh-TW" dirty="0"/>
              <a:t>*O(E)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0B0F0"/>
                </a:solidFill>
              </a:rPr>
              <a:t>O(V</a:t>
            </a:r>
            <a:r>
              <a:rPr lang="en-US" altLang="zh-TW" baseline="30000" dirty="0">
                <a:solidFill>
                  <a:srgbClr val="00B0F0"/>
                </a:solidFill>
              </a:rPr>
              <a:t>*</a:t>
            </a:r>
            <a:r>
              <a:rPr lang="en-US" altLang="zh-TW" dirty="0">
                <a:solidFill>
                  <a:srgbClr val="00B0F0"/>
                </a:solidFill>
              </a:rPr>
              <a:t>E)</a:t>
            </a:r>
          </a:p>
          <a:p>
            <a:pPr marL="274320" lvl="1" indent="0">
              <a:buNone/>
            </a:pPr>
            <a:r>
              <a:rPr lang="en-US" altLang="zh-TW" dirty="0" err="1"/>
              <a:t>Note:V</a:t>
            </a:r>
            <a:r>
              <a:rPr lang="en-US" altLang="zh-TW" baseline="30000" dirty="0"/>
              <a:t>* </a:t>
            </a:r>
            <a:r>
              <a:rPr lang="en-US" altLang="zh-TW" dirty="0"/>
              <a:t>is the number of non-boundary nodes</a:t>
            </a:r>
            <a:endParaRPr lang="en-US" altLang="zh-TW" baseline="30000" dirty="0"/>
          </a:p>
        </p:txBody>
      </p:sp>
    </p:spTree>
    <p:extLst>
      <p:ext uri="{BB962C8B-B14F-4D97-AF65-F5344CB8AC3E}">
        <p14:creationId xmlns:p14="http://schemas.microsoft.com/office/powerpoint/2010/main" val="306273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D5F47-66ED-424C-8B2E-11931976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證明</a:t>
            </a:r>
            <a:r>
              <a:rPr lang="en-US" altLang="zh-TW" dirty="0"/>
              <a:t>3. </a:t>
            </a:r>
            <a:r>
              <a:rPr lang="en-US" altLang="zh-TW" cap="none" dirty="0"/>
              <a:t>(e)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28056B-2182-4EE0-870C-59A18B455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Recall that our graph has no “holes”, meaning that it is surrounded by boundaries.</a:t>
            </a:r>
          </a:p>
          <a:p>
            <a:r>
              <a:rPr lang="en-US" altLang="zh-TW" dirty="0"/>
              <a:t>And that our graph is a single connected region.</a:t>
            </a:r>
          </a:p>
          <a:p>
            <a:r>
              <a:rPr lang="en-US" altLang="zh-TW" dirty="0"/>
              <a:t>With the above stated, we can say that all our non-boundary nodes is “inside” the boundaries.</a:t>
            </a:r>
          </a:p>
          <a:p>
            <a:r>
              <a:rPr lang="en-US" altLang="zh-TW" dirty="0"/>
              <a:t>If the disjoint set </a:t>
            </a:r>
            <a:r>
              <a:rPr lang="en-US" altLang="zh-TW" i="1" dirty="0" err="1"/>
              <a:t>Present_Lake</a:t>
            </a:r>
            <a:r>
              <a:rPr lang="en-US" altLang="zh-TW" i="1" dirty="0"/>
              <a:t> </a:t>
            </a:r>
            <a:r>
              <a:rPr lang="en-US" altLang="zh-TW" dirty="0"/>
              <a:t>doesn’t include any boundary nodes, it is at least inside the boundaries.</a:t>
            </a:r>
          </a:p>
          <a:p>
            <a:r>
              <a:rPr lang="en-US" altLang="zh-TW" dirty="0"/>
              <a:t>All neighbors of </a:t>
            </a:r>
            <a:r>
              <a:rPr lang="en-US" altLang="zh-TW" i="1" dirty="0" err="1"/>
              <a:t>Present_Lake</a:t>
            </a:r>
            <a:r>
              <a:rPr lang="en-US" altLang="zh-TW" dirty="0"/>
              <a:t> is higher than </a:t>
            </a:r>
            <a:r>
              <a:rPr lang="en-US" altLang="zh-TW" i="1" dirty="0" err="1"/>
              <a:t>Present_Lake</a:t>
            </a:r>
            <a:r>
              <a:rPr lang="en-US" altLang="zh-TW" dirty="0"/>
              <a:t> and </a:t>
            </a:r>
            <a:r>
              <a:rPr lang="en-US" altLang="zh-TW" i="1" dirty="0" err="1"/>
              <a:t>Present_Lake</a:t>
            </a:r>
            <a:r>
              <a:rPr lang="en-US" altLang="zh-TW" dirty="0"/>
              <a:t> is inside its neighbors -&gt; </a:t>
            </a:r>
            <a:r>
              <a:rPr lang="en-US" altLang="zh-TW" i="1" dirty="0" err="1"/>
              <a:t>Present_Lake</a:t>
            </a:r>
            <a:r>
              <a:rPr lang="en-US" altLang="zh-TW" dirty="0"/>
              <a:t> can be a lake whose height is the lowest of its neighbors.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0612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EFA952-1DF5-45FA-8F49-BE8669E0F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題目敘述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75D79A-EA0A-4E43-950A-BC459516F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我們有一張地形圖，地形圖是一張</a:t>
            </a:r>
            <a:r>
              <a:rPr lang="en-US" altLang="zh-TW" dirty="0"/>
              <a:t>graph</a:t>
            </a:r>
            <a:r>
              <a:rPr lang="zh-TW" altLang="en-US" dirty="0"/>
              <a:t>，</a:t>
            </a:r>
            <a:r>
              <a:rPr lang="en-US" altLang="zh-TW" dirty="0"/>
              <a:t>graph</a:t>
            </a:r>
            <a:r>
              <a:rPr lang="zh-TW" altLang="en-US" dirty="0"/>
              <a:t>中每一個</a:t>
            </a:r>
            <a:r>
              <a:rPr lang="en-US" altLang="zh-TW" dirty="0"/>
              <a:t>node</a:t>
            </a:r>
            <a:r>
              <a:rPr lang="zh-TW" altLang="en-US" dirty="0"/>
              <a:t>有</a:t>
            </a:r>
            <a:r>
              <a:rPr lang="en-US" altLang="zh-TW" dirty="0"/>
              <a:t>x</a:t>
            </a:r>
            <a:r>
              <a:rPr lang="zh-TW" altLang="en-US" dirty="0"/>
              <a:t>座標</a:t>
            </a:r>
            <a:r>
              <a:rPr lang="en-US" altLang="zh-TW" dirty="0"/>
              <a:t>(x),y</a:t>
            </a:r>
            <a:r>
              <a:rPr lang="zh-TW" altLang="en-US" dirty="0"/>
              <a:t>座標</a:t>
            </a:r>
            <a:r>
              <a:rPr lang="en-US" altLang="zh-TW" dirty="0"/>
              <a:t>(y),</a:t>
            </a:r>
            <a:r>
              <a:rPr lang="zh-TW" altLang="en-US" dirty="0"/>
              <a:t>跟他們的高度</a:t>
            </a:r>
            <a:r>
              <a:rPr lang="en-US" altLang="zh-TW" dirty="0"/>
              <a:t>(h)</a:t>
            </a:r>
            <a:r>
              <a:rPr lang="zh-TW" altLang="en-US" dirty="0"/>
              <a:t>，</a:t>
            </a:r>
            <a:r>
              <a:rPr lang="en-US" altLang="zh-TW" dirty="0"/>
              <a:t>node</a:t>
            </a:r>
            <a:r>
              <a:rPr lang="zh-TW" altLang="en-US" dirty="0"/>
              <a:t>之間被</a:t>
            </a:r>
            <a:r>
              <a:rPr lang="en-US" altLang="zh-TW" dirty="0"/>
              <a:t>edge</a:t>
            </a:r>
            <a:r>
              <a:rPr lang="zh-TW" altLang="en-US" dirty="0"/>
              <a:t>連接起來，連接的方式被稱為三角化，一言以蔽之就是圖形上所有的</a:t>
            </a:r>
            <a:r>
              <a:rPr lang="en-US" altLang="zh-TW" dirty="0"/>
              <a:t>edge</a:t>
            </a:r>
            <a:r>
              <a:rPr lang="zh-TW" altLang="en-US" dirty="0"/>
              <a:t>都會呈三角形。</a:t>
            </a:r>
            <a:endParaRPr lang="en-US" altLang="zh-TW" dirty="0"/>
          </a:p>
          <a:p>
            <a:r>
              <a:rPr lang="zh-TW" altLang="en-US" dirty="0"/>
              <a:t>今天突然下了一場大暴雨，把所有地形上的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凹口都填成了湖，我們的任務是輸出所有湖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的水平高度。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96BAD2-FAC9-406F-ACF5-4457FE1E3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0" t="40768" r="53084" b="32837"/>
          <a:stretch/>
        </p:blipFill>
        <p:spPr>
          <a:xfrm>
            <a:off x="6551802" y="2869035"/>
            <a:ext cx="3942826" cy="174491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00EA1F1-F14B-425F-B752-DBF4F8B77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51" t="44402" r="51608" b="27710"/>
          <a:stretch/>
        </p:blipFill>
        <p:spPr>
          <a:xfrm>
            <a:off x="6507885" y="4932293"/>
            <a:ext cx="4030659" cy="1744911"/>
          </a:xfrm>
          <a:prstGeom prst="rect">
            <a:avLst/>
          </a:prstGeom>
        </p:spPr>
      </p:pic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4CBAADB6-43B8-42CA-9188-1E32DACEF375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523215" y="4659372"/>
            <a:ext cx="0" cy="272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CAF3AC34-AFF2-4ABC-969C-05CEAC1D26CE}"/>
              </a:ext>
            </a:extLst>
          </p:cNvPr>
          <p:cNvSpPr/>
          <p:nvPr/>
        </p:nvSpPr>
        <p:spPr>
          <a:xfrm>
            <a:off x="5084554" y="5173039"/>
            <a:ext cx="21635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輸出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Case num:</a:t>
            </a:r>
          </a:p>
          <a:p>
            <a:r>
              <a:rPr lang="en-US" altLang="zh-TW" dirty="0"/>
              <a:t>10</a:t>
            </a:r>
          </a:p>
          <a:p>
            <a:r>
              <a:rPr lang="en-US" altLang="zh-TW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9101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8B956-563D-4C9C-9F19-9FC2A343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Testcase restrictions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4D648B-2F21-4A34-9040-C52C0C307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1. No intersections</a:t>
            </a:r>
          </a:p>
          <a:p>
            <a:r>
              <a:rPr lang="en-US" altLang="zh-TW" sz="4800" dirty="0"/>
              <a:t>2.Single connected region</a:t>
            </a:r>
          </a:p>
          <a:p>
            <a:r>
              <a:rPr lang="en-US" altLang="zh-TW" sz="4800" dirty="0"/>
              <a:t>3.No “holes”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96266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8B956-563D-4C9C-9F19-9FC2A343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 intersections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3A7636B-B85D-4F69-8D87-1B0B1DF2C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Edges should not intersect each other except for end points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6192EBF-EE0E-4603-9910-17426C61B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0" t="50000" r="44513" b="11486"/>
          <a:stretch/>
        </p:blipFill>
        <p:spPr>
          <a:xfrm>
            <a:off x="3011648" y="3085050"/>
            <a:ext cx="5436066" cy="240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2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8B956-563D-4C9C-9F19-9FC2A343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 connected region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D7D516B-52D7-4F6A-A807-0C8933E57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Points and edges form a </a:t>
            </a:r>
            <a:r>
              <a:rPr lang="en-US" altLang="zh-TW" b="1" dirty="0"/>
              <a:t>single</a:t>
            </a:r>
            <a:r>
              <a:rPr lang="en-US" altLang="zh-TW" dirty="0"/>
              <a:t> connected region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02C2EEE-712F-4150-9805-486C6B23D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2" t="48022" r="28587" b="11754"/>
          <a:stretch/>
        </p:blipFill>
        <p:spPr>
          <a:xfrm>
            <a:off x="3112316" y="3028424"/>
            <a:ext cx="6333688" cy="251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1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FDE70D-CFD2-4DC9-A063-5F028641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boundary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619A8B-ED76-4790-95AC-5610A7B2A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定義</a:t>
            </a:r>
            <a:r>
              <a:rPr lang="en-US" altLang="zh-TW" dirty="0"/>
              <a:t>:</a:t>
            </a:r>
            <a:r>
              <a:rPr lang="zh-TW" altLang="en-US" dirty="0"/>
              <a:t>任何一個</a:t>
            </a:r>
            <a:r>
              <a:rPr lang="en-US" altLang="zh-TW" dirty="0"/>
              <a:t>edge</a:t>
            </a:r>
            <a:r>
              <a:rPr lang="zh-TW" altLang="en-US" dirty="0"/>
              <a:t>，沒有被兩個三角形所包含即為一個</a:t>
            </a:r>
            <a:r>
              <a:rPr lang="en-US" altLang="zh-TW" dirty="0"/>
              <a:t>boundary</a:t>
            </a:r>
            <a:r>
              <a:rPr lang="zh-TW" altLang="en-US" dirty="0"/>
              <a:t>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0B40BD-94AD-442B-BF0C-70104B197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2" t="21942" r="29479" b="20854"/>
          <a:stretch/>
        </p:blipFill>
        <p:spPr>
          <a:xfrm>
            <a:off x="884458" y="2689412"/>
            <a:ext cx="5283260" cy="377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02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8B956-563D-4C9C-9F19-9FC2A343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 “holes”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F4719586-718A-4F06-A43E-0CD671B81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“Holes”: </a:t>
            </a:r>
            <a:r>
              <a:rPr lang="zh-TW" altLang="en-US" dirty="0"/>
              <a:t>中間出現不是三角形的圖形，</a:t>
            </a:r>
            <a:r>
              <a:rPr lang="en-US" altLang="zh-TW" dirty="0"/>
              <a:t>i.e. </a:t>
            </a:r>
            <a:r>
              <a:rPr lang="zh-TW" altLang="en-US" dirty="0"/>
              <a:t>圖形中間出現</a:t>
            </a:r>
            <a:r>
              <a:rPr lang="en-US" altLang="zh-TW" dirty="0"/>
              <a:t>boundary</a:t>
            </a:r>
            <a:r>
              <a:rPr lang="zh-TW" altLang="en-US" dirty="0"/>
              <a:t>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6480D0-C2A0-4B2A-8505-054B1BCAC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44" t="22077" r="17363" b="13054"/>
          <a:stretch/>
        </p:blipFill>
        <p:spPr>
          <a:xfrm>
            <a:off x="6804210" y="3330301"/>
            <a:ext cx="4114801" cy="304306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7EDBF73-BBAD-459D-8AE9-B96917F7B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8" t="21677" r="23119" b="13454"/>
          <a:stretch/>
        </p:blipFill>
        <p:spPr>
          <a:xfrm>
            <a:off x="1610598" y="3330301"/>
            <a:ext cx="3621722" cy="292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0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A2A0D-666C-4D0F-A4AB-949BF24F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Zero depth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3E6724CF-4913-48E2-87AF-C36F74068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Two lakes connected with zero depth are considered separate lakes</a:t>
            </a:r>
            <a:endParaRPr lang="zh-TW" altLang="en-US" dirty="0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16D45240-3EF5-4301-863E-7C00AE93D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6" t="34612" r="52172" b="25686"/>
          <a:stretch/>
        </p:blipFill>
        <p:spPr>
          <a:xfrm>
            <a:off x="1069848" y="3681895"/>
            <a:ext cx="3995211" cy="234255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A8D515D-C969-4B1E-9CD5-F69BBE64B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57" t="23417" r="44630" b="39143"/>
          <a:stretch/>
        </p:blipFill>
        <p:spPr>
          <a:xfrm>
            <a:off x="6663825" y="3681895"/>
            <a:ext cx="4392707" cy="234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5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E9D077-8D72-4D2D-8235-CBBF078E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size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4572C1-A9A3-4A85-BF8E-D049C0435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Num of nodes (V): Each node is given a distinct 2-letter code.</a:t>
            </a:r>
          </a:p>
          <a:p>
            <a:pPr marL="0" indent="0">
              <a:buNone/>
            </a:pPr>
            <a:r>
              <a:rPr lang="en-US" altLang="zh-TW" dirty="0"/>
              <a:t>		        So V &lt;= 52*53 &lt;= 2756 ~=10</a:t>
            </a:r>
            <a:r>
              <a:rPr lang="en-US" altLang="zh-TW" baseline="30000" dirty="0"/>
              <a:t>3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	3 &lt;= V &lt;= 2756~= 10</a:t>
            </a:r>
            <a:r>
              <a:rPr lang="en-US" altLang="zh-TW" baseline="30000" dirty="0"/>
              <a:t>3</a:t>
            </a:r>
          </a:p>
          <a:p>
            <a:r>
              <a:rPr lang="en-US" altLang="zh-TW" dirty="0"/>
              <a:t>Num of edges (E): Since there are no intersections, we know that num of edges is 		 smaller than C(n,2) ~= 10</a:t>
            </a:r>
            <a:r>
              <a:rPr lang="en-US" altLang="zh-TW" baseline="30000" dirty="0"/>
              <a:t>6</a:t>
            </a:r>
            <a:endParaRPr lang="en-US" altLang="zh-TW" dirty="0"/>
          </a:p>
          <a:p>
            <a:pPr marL="2271400" lvl="8" indent="0">
              <a:buNone/>
            </a:pPr>
            <a:r>
              <a:rPr lang="en-US" altLang="zh-TW" sz="2000" dirty="0"/>
              <a:t> 	3 &lt;= E &lt;= C(n,2) ~= 10</a:t>
            </a:r>
            <a:r>
              <a:rPr lang="en-US" altLang="zh-TW" sz="2000" baseline="30000" dirty="0"/>
              <a:t>6</a:t>
            </a:r>
            <a:endParaRPr lang="en-US" altLang="zh-TW" sz="2000" dirty="0"/>
          </a:p>
          <a:p>
            <a:r>
              <a:rPr lang="en-US" altLang="zh-TW" dirty="0" err="1"/>
              <a:t>x,y</a:t>
            </a:r>
            <a:r>
              <a:rPr lang="en-US" altLang="zh-TW" dirty="0"/>
              <a:t>:</a:t>
            </a:r>
          </a:p>
          <a:p>
            <a:pPr marL="274320" lvl="1" indent="0">
              <a:buNone/>
            </a:pPr>
            <a:r>
              <a:rPr lang="en-US" altLang="zh-TW" dirty="0"/>
              <a:t>	-10000&lt;=</a:t>
            </a:r>
            <a:r>
              <a:rPr lang="en-US" altLang="zh-TW" dirty="0" err="1"/>
              <a:t>x,y</a:t>
            </a:r>
            <a:r>
              <a:rPr lang="en-US" altLang="zh-TW" dirty="0"/>
              <a:t>&lt;=10000</a:t>
            </a:r>
          </a:p>
          <a:p>
            <a:r>
              <a:rPr lang="en-US" altLang="zh-TW" dirty="0"/>
              <a:t>h:</a:t>
            </a:r>
          </a:p>
          <a:p>
            <a:pPr marL="822960" lvl="3" indent="0">
              <a:buNone/>
            </a:pPr>
            <a:r>
              <a:rPr lang="en-US" altLang="zh-TW" dirty="0"/>
              <a:t>	0&lt;=h&lt;=8848</a:t>
            </a:r>
          </a:p>
        </p:txBody>
      </p:sp>
    </p:spTree>
    <p:extLst>
      <p:ext uri="{BB962C8B-B14F-4D97-AF65-F5344CB8AC3E}">
        <p14:creationId xmlns:p14="http://schemas.microsoft.com/office/powerpoint/2010/main" val="406614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TM03090434[[fn=木刻字型]]</Template>
  <TotalTime>147</TotalTime>
  <Words>697</Words>
  <Application>Microsoft Office PowerPoint</Application>
  <PresentationFormat>寬螢幕</PresentationFormat>
  <Paragraphs>57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微軟正黑體</vt:lpstr>
      <vt:lpstr>PMingLiU</vt:lpstr>
      <vt:lpstr>標楷體</vt:lpstr>
      <vt:lpstr>Rockwell</vt:lpstr>
      <vt:lpstr>Rockwell Condensed</vt:lpstr>
      <vt:lpstr>Wingdings</vt:lpstr>
      <vt:lpstr>木刻字型</vt:lpstr>
      <vt:lpstr>Rain</vt:lpstr>
      <vt:lpstr>題目敘述</vt:lpstr>
      <vt:lpstr>Testcase restrictions</vt:lpstr>
      <vt:lpstr>No intersections</vt:lpstr>
      <vt:lpstr>Single connected region</vt:lpstr>
      <vt:lpstr>boundary</vt:lpstr>
      <vt:lpstr>No “holes”</vt:lpstr>
      <vt:lpstr>Zero depth</vt:lpstr>
      <vt:lpstr>Problem size</vt:lpstr>
      <vt:lpstr>Solution:暴力法O(VE)+find boundary</vt:lpstr>
      <vt:lpstr>流程</vt:lpstr>
      <vt:lpstr>證明3. (e)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Rain</dc:title>
  <dc:creator>Chen</dc:creator>
  <cp:lastModifiedBy>Chen</cp:lastModifiedBy>
  <cp:revision>17</cp:revision>
  <dcterms:created xsi:type="dcterms:W3CDTF">2020-04-23T02:53:22Z</dcterms:created>
  <dcterms:modified xsi:type="dcterms:W3CDTF">2020-04-23T07:12:57Z</dcterms:modified>
</cp:coreProperties>
</file>